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FCF"/>
          </a:solidFill>
        </a:fill>
      </a:tcStyle>
    </a:wholeTbl>
    <a:band2H>
      <a:tcTxStyle/>
      <a:tcStyle>
        <a:tcBdr/>
        <a:fill>
          <a:solidFill>
            <a:srgbClr val="E7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6CC"/>
          </a:solidFill>
        </a:fill>
      </a:tcStyle>
    </a:wholeTbl>
    <a:band2H>
      <a:tcTxStyle/>
      <a:tcStyle>
        <a:tcBdr/>
        <a:fill>
          <a:solidFill>
            <a:srgbClr val="EAEC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DB"/>
          </a:solidFill>
        </a:fill>
      </a:tcStyle>
    </a:wholeTbl>
    <a:band2H>
      <a:tcTxStyle/>
      <a:tcStyle>
        <a:tcBdr/>
        <a:fill>
          <a:solidFill>
            <a:srgbClr val="E6EA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bg>
      <p:bgPr>
        <a:solidFill>
          <a:srgbClr val="EC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75999" y="3890021"/>
            <a:ext cx="1910716" cy="4089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7175999" y="4364999"/>
            <a:ext cx="1910716" cy="4089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pc="100"/>
            </a:lvl1pPr>
          </a:lstStyle>
          <a:p>
            <a:r>
              <a:t>编辑文本</a:t>
            </a:r>
          </a:p>
        </p:txBody>
      </p:sp>
      <p:sp>
        <p:nvSpPr>
          <p:cNvPr id="17" name="编辑标题"/>
          <p:cNvSpPr txBox="1">
            <a:spLocks noGrp="1"/>
          </p:cNvSpPr>
          <p:nvPr>
            <p:ph type="title" hasCustomPrompt="1"/>
          </p:nvPr>
        </p:nvSpPr>
        <p:spPr>
          <a:xfrm>
            <a:off x="7199494" y="1964066"/>
            <a:ext cx="4512506" cy="970916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0" spc="600"/>
            </a:lvl1pPr>
          </a:lstStyle>
          <a:p>
            <a:r>
              <a:t>编辑标题</a:t>
            </a:r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"/>
          <p:cNvGrpSpPr/>
          <p:nvPr/>
        </p:nvGrpSpPr>
        <p:grpSpPr>
          <a:xfrm>
            <a:off x="0" y="-1"/>
            <a:ext cx="12192000" cy="739628"/>
            <a:chOff x="0" y="0"/>
            <a:chExt cx="12192000" cy="739627"/>
          </a:xfrm>
        </p:grpSpPr>
        <p:pic>
          <p:nvPicPr>
            <p:cNvPr id="108" name="图片 7" descr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720091" cy="7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图片 5" descr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910" y="-1"/>
              <a:ext cx="720091" cy="59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669929" y="952508"/>
            <a:ext cx="10852238" cy="538890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末尾幻灯片">
    <p:bg>
      <p:bgPr>
        <a:solidFill>
          <a:srgbClr val="EC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032000" y="3869680"/>
            <a:ext cx="4572037" cy="370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1pPr>
            <a:lvl2pPr marL="742950" indent="-285750">
              <a:lnSpc>
                <a:spcPct val="100000"/>
              </a:lnSpc>
              <a:spcBef>
                <a:spcPts val="0"/>
              </a:spcBef>
              <a:buFontTx/>
              <a:defRPr sz="2000" spc="200"/>
            </a:lvl2pPr>
            <a:lvl3pPr marL="1200150" indent="-285750">
              <a:lnSpc>
                <a:spcPct val="100000"/>
              </a:lnSpc>
              <a:spcBef>
                <a:spcPts val="0"/>
              </a:spcBef>
              <a:buFontTx/>
              <a:defRPr sz="2000" spc="200"/>
            </a:lvl3pPr>
            <a:lvl4pPr marL="1657350" indent="-285750">
              <a:lnSpc>
                <a:spcPct val="100000"/>
              </a:lnSpc>
              <a:spcBef>
                <a:spcPts val="0"/>
              </a:spcBef>
              <a:buFontTx/>
              <a:defRPr sz="2000" spc="200"/>
            </a:lvl4pPr>
            <a:lvl5pPr marL="2114550" indent="-285750">
              <a:lnSpc>
                <a:spcPct val="100000"/>
              </a:lnSpc>
              <a:spcBef>
                <a:spcPts val="0"/>
              </a:spcBef>
              <a:buFontTx/>
              <a:defRPr sz="2000"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1" name="编辑标题"/>
          <p:cNvSpPr txBox="1">
            <a:spLocks noGrp="1"/>
          </p:cNvSpPr>
          <p:nvPr>
            <p:ph type="title" hasCustomPrompt="1"/>
          </p:nvPr>
        </p:nvSpPr>
        <p:spPr>
          <a:xfrm>
            <a:off x="7032000" y="2492999"/>
            <a:ext cx="4572037" cy="1172212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spc="700"/>
            </a:lvl1pPr>
          </a:lstStyle>
          <a:p>
            <a:r>
              <a:t>编辑标题</a:t>
            </a:r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1" cy="73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909" y="0"/>
            <a:ext cx="720091" cy="59436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标题文本"/>
          <p:cNvSpPr txBox="1">
            <a:spLocks noGrp="1"/>
          </p:cNvSpPr>
          <p:nvPr>
            <p:ph type="title"/>
          </p:nvPr>
        </p:nvSpPr>
        <p:spPr>
          <a:xfrm>
            <a:off x="669881" y="443230"/>
            <a:ext cx="10852238" cy="44196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 9"/>
          <p:cNvSpPr/>
          <p:nvPr/>
        </p:nvSpPr>
        <p:spPr>
          <a:xfrm>
            <a:off x="292074" y="303808"/>
            <a:ext cx="11607853" cy="6250384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0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1" cy="73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909" y="0"/>
            <a:ext cx="720091" cy="5943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281599" y="1249200"/>
            <a:ext cx="9626401" cy="72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单击此处编辑标题</a:t>
            </a:r>
          </a:p>
        </p:txBody>
      </p:sp>
      <p:sp>
        <p:nvSpPr>
          <p:cNvPr id="14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81112" y="2163599"/>
            <a:ext cx="9626601" cy="3445202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9"/>
          <p:cNvSpPr/>
          <p:nvPr/>
        </p:nvSpPr>
        <p:spPr>
          <a:xfrm>
            <a:off x="-1" y="0"/>
            <a:ext cx="4824605" cy="68580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2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0"/>
            <a:ext cx="720091" cy="73962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单击编辑标题"/>
          <p:cNvSpPr txBox="1"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1" cy="8820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单击编辑标题</a:t>
            </a:r>
          </a:p>
        </p:txBody>
      </p:sp>
      <p:sp>
        <p:nvSpPr>
          <p:cNvPr id="15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86799" y="1764000"/>
            <a:ext cx="3956401" cy="40932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矩形 10"/>
          <p:cNvSpPr/>
          <p:nvPr/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1" cy="73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909" y="0"/>
            <a:ext cx="720091" cy="59436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标题文本"/>
          <p:cNvSpPr txBox="1">
            <a:spLocks noGrp="1"/>
          </p:cNvSpPr>
          <p:nvPr>
            <p:ph type="title"/>
          </p:nvPr>
        </p:nvSpPr>
        <p:spPr>
          <a:xfrm>
            <a:off x="611999" y="781199"/>
            <a:ext cx="10976401" cy="626401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16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1999" y="1659600"/>
            <a:ext cx="10975976" cy="8280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 10"/>
          <p:cNvSpPr/>
          <p:nvPr/>
        </p:nvSpPr>
        <p:spPr>
          <a:xfrm>
            <a:off x="0" y="5028970"/>
            <a:ext cx="12192000" cy="182903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5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1" cy="73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909" y="0"/>
            <a:ext cx="720091" cy="59436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标题文本"/>
          <p:cNvSpPr txBox="1">
            <a:spLocks noGrp="1"/>
          </p:cNvSpPr>
          <p:nvPr>
            <p:ph type="title"/>
          </p:nvPr>
        </p:nvSpPr>
        <p:spPr>
          <a:xfrm>
            <a:off x="604800" y="669600"/>
            <a:ext cx="10976400" cy="56520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78" name="正文级别 1…"/>
          <p:cNvSpPr txBox="1">
            <a:spLocks noGrp="1"/>
          </p:cNvSpPr>
          <p:nvPr>
            <p:ph type="body" idx="1"/>
          </p:nvPr>
        </p:nvSpPr>
        <p:spPr>
          <a:xfrm>
            <a:off x="604837" y="1681200"/>
            <a:ext cx="10990800" cy="32112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94000" y="5180400"/>
            <a:ext cx="11001600" cy="1011601"/>
          </a:xfrm>
          <a:prstGeom prst="rect">
            <a:avLst/>
          </a:prstGeom>
        </p:spPr>
        <p:txBody>
          <a:bodyPr/>
          <a:lstStyle/>
          <a:p>
            <a:pPr>
              <a:defRPr spc="100"/>
            </a:pPr>
            <a:endParaRPr/>
          </a:p>
        </p:txBody>
      </p:sp>
      <p:sp>
        <p:nvSpPr>
          <p:cNvPr id="1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 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225"/>
            <a:ext cx="720091" cy="739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640"/>
            <a:ext cx="720091" cy="59436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标题文本"/>
          <p:cNvSpPr txBox="1">
            <a:spLocks noGrp="1"/>
          </p:cNvSpPr>
          <p:nvPr>
            <p:ph type="title"/>
          </p:nvPr>
        </p:nvSpPr>
        <p:spPr>
          <a:xfrm>
            <a:off x="579599" y="237600"/>
            <a:ext cx="11037601" cy="44196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9599" y="1663200"/>
            <a:ext cx="5342401" cy="28944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2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572399" y="4816800"/>
            <a:ext cx="5342402" cy="781201"/>
          </a:xfrm>
          <a:prstGeom prst="rect">
            <a:avLst/>
          </a:prstGeom>
        </p:spPr>
        <p:txBody>
          <a:bodyPr/>
          <a:lstStyle/>
          <a:p>
            <a:pPr>
              <a:defRPr spc="100"/>
            </a:pPr>
            <a:endParaRPr/>
          </a:p>
        </p:txBody>
      </p:sp>
      <p:sp>
        <p:nvSpPr>
          <p:cNvPr id="193" name="文本占位符 12"/>
          <p:cNvSpPr>
            <a:spLocks noGrp="1"/>
          </p:cNvSpPr>
          <p:nvPr>
            <p:ph type="body" sz="quarter" idx="22"/>
          </p:nvPr>
        </p:nvSpPr>
        <p:spPr>
          <a:xfrm>
            <a:off x="6253200" y="4813200"/>
            <a:ext cx="5367601" cy="781201"/>
          </a:xfrm>
          <a:prstGeom prst="rect">
            <a:avLst/>
          </a:prstGeom>
        </p:spPr>
        <p:txBody>
          <a:bodyPr/>
          <a:lstStyle/>
          <a:p>
            <a:pPr>
              <a:defRPr spc="100"/>
            </a:pPr>
            <a:endParaRPr/>
          </a:p>
        </p:txBody>
      </p:sp>
      <p:sp>
        <p:nvSpPr>
          <p:cNvPr id="1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矩形 9"/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480" y="5193665"/>
            <a:ext cx="1619886" cy="166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325"/>
            <a:ext cx="1619886" cy="133667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522799" y="1339200"/>
            <a:ext cx="9144001" cy="23868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20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2412" y="3862799"/>
            <a:ext cx="9144001" cy="16560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标题文本"/>
          <p:cNvSpPr txBox="1">
            <a:spLocks noGrp="1"/>
          </p:cNvSpPr>
          <p:nvPr>
            <p:ph type="title"/>
          </p:nvPr>
        </p:nvSpPr>
        <p:spPr>
          <a:xfrm>
            <a:off x="669881" y="443230"/>
            <a:ext cx="10852238" cy="44196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solidFill>
          <a:srgbClr val="EC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781174"/>
            <a:ext cx="4064000" cy="207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07682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编辑标题"/>
          <p:cNvSpPr txBox="1">
            <a:spLocks noGrp="1"/>
          </p:cNvSpPr>
          <p:nvPr>
            <p:ph type="title" hasCustomPrompt="1"/>
          </p:nvPr>
        </p:nvSpPr>
        <p:spPr>
          <a:xfrm>
            <a:off x="7185025" y="1233000"/>
            <a:ext cx="1193800" cy="4392001"/>
          </a:xfrm>
          <a:prstGeom prst="rect">
            <a:avLst/>
          </a:prstGeom>
        </p:spPr>
        <p:txBody>
          <a:bodyPr vert="eaVert" lIns="0" tIns="0" rIns="0" bIns="0"/>
          <a:lstStyle>
            <a:lvl1pPr algn="ctr">
              <a:defRPr sz="7200" b="0" spc="700"/>
            </a:lvl1pPr>
          </a:lstStyle>
          <a:p>
            <a:r>
              <a:t>编辑标题</a:t>
            </a:r>
          </a:p>
        </p:txBody>
      </p:sp>
      <p:sp>
        <p:nvSpPr>
          <p:cNvPr id="2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813175" y="1971038"/>
            <a:ext cx="3067050" cy="2915924"/>
          </a:xfrm>
          <a:prstGeom prst="rect">
            <a:avLst/>
          </a:prstGeom>
        </p:spPr>
        <p:txBody>
          <a:bodyPr vert="eaVert" lIns="46798" tIns="46798" rIns="46798" bIns="46798"/>
          <a:lstStyle>
            <a:lvl1pPr marL="342900" indent="-342900">
              <a:lnSpc>
                <a:spcPct val="200000"/>
              </a:lnSpc>
              <a:buSzPts val="1400"/>
              <a:defRPr sz="1400" spc="200"/>
            </a:lvl1pPr>
            <a:lvl2pPr marL="0" indent="0">
              <a:lnSpc>
                <a:spcPct val="200000"/>
              </a:lnSpc>
              <a:buSzTx/>
              <a:buNone/>
              <a:defRPr sz="1400" spc="200"/>
            </a:lvl2pPr>
            <a:lvl3pPr marL="0" indent="0">
              <a:lnSpc>
                <a:spcPct val="200000"/>
              </a:lnSpc>
              <a:buSzTx/>
              <a:buNone/>
              <a:defRPr sz="1400" spc="200"/>
            </a:lvl3pPr>
            <a:lvl4pPr marL="0" indent="0">
              <a:lnSpc>
                <a:spcPct val="200000"/>
              </a:lnSpc>
              <a:buSzTx/>
              <a:buNone/>
              <a:defRPr sz="1400" spc="200"/>
            </a:lvl4pPr>
            <a:lvl5pPr marL="0" indent="0">
              <a:lnSpc>
                <a:spcPct val="200000"/>
              </a:lnSpc>
              <a:buSzTx/>
              <a:buNone/>
              <a:defRPr sz="1400"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36947" y="6376106"/>
            <a:ext cx="273654" cy="264254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solidFill>
          <a:srgbClr val="EC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781175"/>
            <a:ext cx="4064000" cy="2076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0"/>
            <a:ext cx="4064000" cy="207682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编辑标题"/>
          <p:cNvSpPr txBox="1">
            <a:spLocks noGrp="1"/>
          </p:cNvSpPr>
          <p:nvPr>
            <p:ph type="title" hasCustomPrompt="1"/>
          </p:nvPr>
        </p:nvSpPr>
        <p:spPr>
          <a:xfrm>
            <a:off x="7185025" y="1233000"/>
            <a:ext cx="1193800" cy="4392001"/>
          </a:xfrm>
          <a:prstGeom prst="rect">
            <a:avLst/>
          </a:prstGeom>
        </p:spPr>
        <p:txBody>
          <a:bodyPr vert="eaVert" lIns="0" tIns="0" rIns="0" bIns="0"/>
          <a:lstStyle>
            <a:lvl1pPr algn="ctr">
              <a:defRPr sz="7200" b="0" spc="700"/>
            </a:lvl1pPr>
          </a:lstStyle>
          <a:p>
            <a:r>
              <a:t>编辑标题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813175" y="1971039"/>
            <a:ext cx="3067050" cy="2915922"/>
          </a:xfrm>
          <a:prstGeom prst="rect">
            <a:avLst/>
          </a:prstGeom>
        </p:spPr>
        <p:txBody>
          <a:bodyPr vert="eaVert" lIns="46799" tIns="46799" rIns="46799" bIns="46799"/>
          <a:lstStyle>
            <a:lvl1pPr marL="342900" indent="-342900">
              <a:lnSpc>
                <a:spcPct val="200000"/>
              </a:lnSpc>
              <a:buSzPts val="1400"/>
              <a:defRPr sz="1400" spc="200"/>
            </a:lvl1pPr>
            <a:lvl2pPr marL="0" indent="457200">
              <a:lnSpc>
                <a:spcPct val="200000"/>
              </a:lnSpc>
              <a:buSzTx/>
              <a:buNone/>
              <a:defRPr sz="1400" spc="200"/>
            </a:lvl2pPr>
            <a:lvl3pPr marL="0" indent="914400">
              <a:lnSpc>
                <a:spcPct val="200000"/>
              </a:lnSpc>
              <a:buSzTx/>
              <a:buNone/>
              <a:defRPr sz="1400" spc="200"/>
            </a:lvl3pPr>
            <a:lvl4pPr marL="0" indent="1371600">
              <a:lnSpc>
                <a:spcPct val="200000"/>
              </a:lnSpc>
              <a:buSzTx/>
              <a:buNone/>
              <a:defRPr sz="1400" spc="200"/>
            </a:lvl4pPr>
            <a:lvl5pPr marL="0" indent="1828800">
              <a:lnSpc>
                <a:spcPct val="200000"/>
              </a:lnSpc>
              <a:buSzTx/>
              <a:buNone/>
              <a:defRPr sz="1400"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9"/>
          <p:cNvGrpSpPr/>
          <p:nvPr/>
        </p:nvGrpSpPr>
        <p:grpSpPr>
          <a:xfrm>
            <a:off x="0" y="-1"/>
            <a:ext cx="12192000" cy="739628"/>
            <a:chOff x="0" y="0"/>
            <a:chExt cx="12192000" cy="739627"/>
          </a:xfrm>
        </p:grpSpPr>
        <p:pic>
          <p:nvPicPr>
            <p:cNvPr id="45" name="图片 8" descr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720091" cy="7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图片 7" descr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910" y="-1"/>
              <a:ext cx="720091" cy="59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69929" y="952508"/>
            <a:ext cx="5283243" cy="538890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9929" y="952508"/>
            <a:ext cx="5283243" cy="38100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/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6235749" y="952508"/>
            <a:ext cx="5283244" cy="381004"/>
          </a:xfrm>
          <a:prstGeom prst="rect">
            <a:avLst/>
          </a:prstGeom>
        </p:spPr>
        <p:txBody>
          <a:bodyPr anchor="ctr"/>
          <a:lstStyle>
            <a:lvl1pPr marL="0" indent="0" defTabSz="749808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40" spc="164"/>
            </a:lvl1pPr>
          </a:lstStyle>
          <a:p>
            <a:r>
              <a:t>单击此处编辑文本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986359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xfrm>
            <a:off x="669881" y="443230"/>
            <a:ext cx="10852238" cy="44196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9"/>
          <p:cNvGrpSpPr/>
          <p:nvPr/>
        </p:nvGrpSpPr>
        <p:grpSpPr>
          <a:xfrm>
            <a:off x="0" y="-1"/>
            <a:ext cx="12192000" cy="739628"/>
            <a:chOff x="0" y="0"/>
            <a:chExt cx="12192000" cy="739627"/>
          </a:xfrm>
        </p:grpSpPr>
        <p:pic>
          <p:nvPicPr>
            <p:cNvPr id="83" name="图片 8" descr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720091" cy="7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图片 7" descr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910" y="-1"/>
              <a:ext cx="720091" cy="59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标题文本"/>
          <p:cNvSpPr txBox="1">
            <a:spLocks noGrp="1"/>
          </p:cNvSpPr>
          <p:nvPr>
            <p:ph type="title"/>
          </p:nvPr>
        </p:nvSpPr>
        <p:spPr>
          <a:xfrm>
            <a:off x="669929" y="443233"/>
            <a:ext cx="10852238" cy="44196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7" name="图片占位符 2"/>
          <p:cNvSpPr>
            <a:spLocks noGrp="1"/>
          </p:cNvSpPr>
          <p:nvPr>
            <p:ph type="pic" sz="half" idx="21"/>
          </p:nvPr>
        </p:nvSpPr>
        <p:spPr>
          <a:xfrm>
            <a:off x="669929" y="952508"/>
            <a:ext cx="5283243" cy="5388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38924" y="952508"/>
            <a:ext cx="5283243" cy="538890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8"/>
          <p:cNvGrpSpPr/>
          <p:nvPr/>
        </p:nvGrpSpPr>
        <p:grpSpPr>
          <a:xfrm>
            <a:off x="0" y="-1"/>
            <a:ext cx="12192000" cy="739628"/>
            <a:chOff x="0" y="0"/>
            <a:chExt cx="12192000" cy="739627"/>
          </a:xfrm>
        </p:grpSpPr>
        <p:pic>
          <p:nvPicPr>
            <p:cNvPr id="96" name="图片 7" descr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720091" cy="7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图片 6" descr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910" y="-1"/>
              <a:ext cx="720091" cy="59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" name="标题文本"/>
          <p:cNvSpPr txBox="1">
            <a:spLocks noGrp="1"/>
          </p:cNvSpPr>
          <p:nvPr>
            <p:ph type="title"/>
          </p:nvPr>
        </p:nvSpPr>
        <p:spPr>
          <a:xfrm>
            <a:off x="10571135" y="952508"/>
            <a:ext cx="950985" cy="5388908"/>
          </a:xfrm>
          <a:prstGeom prst="rect">
            <a:avLst/>
          </a:prstGeom>
        </p:spPr>
        <p:txBody>
          <a:bodyPr vert="eaVert"/>
          <a:lstStyle/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idx="1"/>
          </p:nvPr>
        </p:nvSpPr>
        <p:spPr>
          <a:xfrm>
            <a:off x="669925" y="952500"/>
            <a:ext cx="9828101" cy="5388908"/>
          </a:xfrm>
          <a:prstGeom prst="rect">
            <a:avLst/>
          </a:prstGeom>
        </p:spPr>
        <p:txBody>
          <a:bodyPr vert="eaVert"/>
          <a:lstStyle>
            <a:lvl1pPr indent="0"/>
            <a:lvl2pPr indent="0"/>
            <a:lvl3pPr indent="0"/>
            <a:lvl4pPr indent="0"/>
            <a:lvl5pPr indent="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0" y="-1"/>
            <a:ext cx="12192000" cy="739628"/>
            <a:chOff x="0" y="0"/>
            <a:chExt cx="12192000" cy="739627"/>
          </a:xfrm>
        </p:grpSpPr>
        <p:pic>
          <p:nvPicPr>
            <p:cNvPr id="2" name="图片 7" descr="图片 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720091" cy="7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图片 6" descr="图片 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471910" y="-1"/>
              <a:ext cx="720091" cy="59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669881" y="443233"/>
            <a:ext cx="10852238" cy="441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990" tIns="46990" rIns="46990" bIns="4699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69881" y="952508"/>
            <a:ext cx="10852238" cy="538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990" tIns="46990" rIns="46990" bIns="4699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36944" y="6376105"/>
            <a:ext cx="273656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74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4892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464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036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608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15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rxiv.org/abs/1608.06993" TargetMode="Externa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608.06993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7175999" y="3606176"/>
            <a:ext cx="1910716" cy="408941"/>
          </a:xfrm>
          <a:prstGeom prst="rect">
            <a:avLst/>
          </a:prstGeom>
        </p:spPr>
        <p:txBody>
          <a:bodyPr/>
          <a:lstStyle>
            <a:lvl1pPr>
              <a:lnSpc>
                <a:spcPct val="116999"/>
              </a:lnSpc>
              <a:defRPr sz="1400" spc="1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最终汇报</a:t>
            </a:r>
          </a:p>
        </p:txBody>
      </p:sp>
      <p:sp>
        <p:nvSpPr>
          <p:cNvPr id="235" name="文本占位符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342900" indent="-342900"/>
            <a:r>
              <a:t>2021-01-07</a:t>
            </a:r>
          </a:p>
        </p:txBody>
      </p:sp>
      <p:sp>
        <p:nvSpPr>
          <p:cNvPr id="236" name="标题 3"/>
          <p:cNvSpPr txBox="1">
            <a:spLocks noGrp="1"/>
          </p:cNvSpPr>
          <p:nvPr>
            <p:ph type="title"/>
          </p:nvPr>
        </p:nvSpPr>
        <p:spPr>
          <a:xfrm>
            <a:off x="7199494" y="1964066"/>
            <a:ext cx="4512506" cy="970915"/>
          </a:xfrm>
          <a:prstGeom prst="rect">
            <a:avLst/>
          </a:prstGeom>
        </p:spPr>
        <p:txBody>
          <a:bodyPr/>
          <a:lstStyle>
            <a:lvl1pPr>
              <a:defRPr>
                <a:latin typeface="汉仪旗黑-85S"/>
                <a:ea typeface="汉仪旗黑-85S"/>
                <a:cs typeface="汉仪旗黑-85S"/>
                <a:sym typeface="汉仪旗黑-85S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汉仪旗黑-85S"/>
                <a:ea typeface="汉仪旗黑-85S"/>
                <a:cs typeface="汉仪旗黑-85S"/>
                <a:sym typeface="汉仪旗黑-85S"/>
              </a:rPr>
              <a:t>交大说说</a:t>
            </a:r>
          </a:p>
        </p:txBody>
      </p:sp>
      <p:sp>
        <p:nvSpPr>
          <p:cNvPr id="237" name="副标题 4"/>
          <p:cNvSpPr txBox="1"/>
          <p:nvPr/>
        </p:nvSpPr>
        <p:spPr>
          <a:xfrm>
            <a:off x="7199493" y="3139451"/>
            <a:ext cx="4513100" cy="37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000" spc="200"/>
            </a:lvl1pPr>
          </a:lstStyle>
          <a:p>
            <a:r>
              <a:t>Spill your heart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0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2" cy="7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3">
              <a:defRPr sz="30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软件总体架构图</a:t>
            </a:r>
          </a:p>
        </p:txBody>
      </p:sp>
      <p:grpSp>
        <p:nvGrpSpPr>
          <p:cNvPr id="343" name="组合 58"/>
          <p:cNvGrpSpPr/>
          <p:nvPr/>
        </p:nvGrpSpPr>
        <p:grpSpPr>
          <a:xfrm>
            <a:off x="486266" y="1067399"/>
            <a:ext cx="11218913" cy="5418668"/>
            <a:chOff x="0" y="0"/>
            <a:chExt cx="11218911" cy="5418666"/>
          </a:xfrm>
        </p:grpSpPr>
        <p:grpSp>
          <p:nvGrpSpPr>
            <p:cNvPr id="338" name="组合 57"/>
            <p:cNvGrpSpPr/>
            <p:nvPr/>
          </p:nvGrpSpPr>
          <p:grpSpPr>
            <a:xfrm>
              <a:off x="0" y="0"/>
              <a:ext cx="11218912" cy="5418667"/>
              <a:chOff x="0" y="0"/>
              <a:chExt cx="11218911" cy="5418666"/>
            </a:xfrm>
          </p:grpSpPr>
          <p:grpSp>
            <p:nvGrpSpPr>
              <p:cNvPr id="336" name="组合 7"/>
              <p:cNvGrpSpPr/>
              <p:nvPr/>
            </p:nvGrpSpPr>
            <p:grpSpPr>
              <a:xfrm>
                <a:off x="0" y="0"/>
                <a:ext cx="11218912" cy="5418667"/>
                <a:chOff x="0" y="0"/>
                <a:chExt cx="11218911" cy="5418666"/>
              </a:xfrm>
            </p:grpSpPr>
            <p:sp>
              <p:nvSpPr>
                <p:cNvPr id="333" name="矩形: 圆角 6"/>
                <p:cNvSpPr/>
                <p:nvPr/>
              </p:nvSpPr>
              <p:spPr>
                <a:xfrm>
                  <a:off x="0" y="0"/>
                  <a:ext cx="11218912" cy="5418667"/>
                </a:xfrm>
                <a:prstGeom prst="roundRect">
                  <a:avLst>
                    <a:gd name="adj" fmla="val 6823"/>
                  </a:avLst>
                </a:prstGeom>
                <a:noFill/>
                <a:ln w="76200" cap="flat">
                  <a:solidFill>
                    <a:srgbClr val="F2F2F2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334" name="图片 48" descr="图片 48"/>
                <p:cNvPicPr>
                  <a:picLocks noChangeAspect="1"/>
                </p:cNvPicPr>
                <p:nvPr/>
              </p:nvPicPr>
              <p:blipFill>
                <a:blip r:embed="rId4"/>
                <a:srcRect l="2941" t="4864" r="1963" b="3969"/>
                <a:stretch>
                  <a:fillRect/>
                </a:stretch>
              </p:blipFill>
              <p:spPr>
                <a:xfrm>
                  <a:off x="279979" y="65289"/>
                  <a:ext cx="9050867" cy="51925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5" name="图片 5" descr="图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0372" y="4428776"/>
                  <a:ext cx="1466806" cy="7089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37" name="图片 53" descr="图片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76" y="338068"/>
                <a:ext cx="704949" cy="796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42" name="组合 56"/>
            <p:cNvGrpSpPr/>
            <p:nvPr/>
          </p:nvGrpSpPr>
          <p:grpSpPr>
            <a:xfrm>
              <a:off x="722276" y="230593"/>
              <a:ext cx="2611531" cy="1011017"/>
              <a:chOff x="0" y="0"/>
              <a:chExt cx="2611530" cy="1011016"/>
            </a:xfrm>
          </p:grpSpPr>
          <p:pic>
            <p:nvPicPr>
              <p:cNvPr id="339" name="图片 46" descr="图片 46"/>
              <p:cNvPicPr>
                <a:picLocks noChangeAspect="1"/>
              </p:cNvPicPr>
              <p:nvPr/>
            </p:nvPicPr>
            <p:blipFill>
              <a:blip r:embed="rId7"/>
              <a:srcRect l="23820" t="6128" r="23941" b="5896"/>
              <a:stretch>
                <a:fillRect/>
              </a:stretch>
            </p:blipFill>
            <p:spPr>
              <a:xfrm>
                <a:off x="1654797" y="109875"/>
                <a:ext cx="956734" cy="858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图片 51" descr="图片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19" y="769177"/>
                <a:ext cx="457393" cy="2418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1" name="图片 49" descr="图片 49"/>
              <p:cNvPicPr>
                <a:picLocks noChangeAspect="1"/>
              </p:cNvPicPr>
              <p:nvPr/>
            </p:nvPicPr>
            <p:blipFill>
              <a:blip r:embed="rId9"/>
              <a:srcRect l="8258" t="9483" r="62942" b="27754"/>
              <a:stretch>
                <a:fillRect/>
              </a:stretch>
            </p:blipFill>
            <p:spPr>
              <a:xfrm>
                <a:off x="0" y="0"/>
                <a:ext cx="535575" cy="7776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6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2" cy="7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/>
          <a:p>
            <a:pPr defTabSz="877213">
              <a:defRPr sz="30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Jenkins 提供稳定 CI/CD，保证 DevOps</a:t>
            </a:r>
          </a:p>
        </p:txBody>
      </p:sp>
      <p:pic>
        <p:nvPicPr>
          <p:cNvPr id="349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7" y="1311818"/>
            <a:ext cx="5088467" cy="221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图片 45" descr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31" y="2278812"/>
            <a:ext cx="4799184" cy="2705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图片 9" descr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769" y="3948312"/>
            <a:ext cx="4491183" cy="258220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文本框 46"/>
          <p:cNvSpPr txBox="1"/>
          <p:nvPr/>
        </p:nvSpPr>
        <p:spPr>
          <a:xfrm>
            <a:off x="8661857" y="1543904"/>
            <a:ext cx="3152139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WebHook 监听 GitHub commit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编译、打包、测试、部署一应俱全</a:t>
            </a:r>
          </a:p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多工作流、多分支指定</a:t>
            </a:r>
          </a:p>
        </p:txBody>
      </p:sp>
      <p:pic>
        <p:nvPicPr>
          <p:cNvPr id="353" name="图片 48" descr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47" y="5139182"/>
            <a:ext cx="1228897" cy="1219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8" y="1230262"/>
            <a:ext cx="5299656" cy="3568639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7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909" y="6118373"/>
            <a:ext cx="720092" cy="7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图片 10" descr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63799"/>
            <a:ext cx="720091" cy="59420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/>
          <a:p>
            <a:pPr defTabSz="877213">
              <a:defRPr sz="30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Kubernetes 带来的云原生便利性</a:t>
            </a:r>
          </a:p>
        </p:txBody>
      </p:sp>
      <p:pic>
        <p:nvPicPr>
          <p:cNvPr id="360" name="图片 16" descr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568" y="3334001"/>
            <a:ext cx="6178566" cy="292979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文本框 17"/>
          <p:cNvSpPr txBox="1"/>
          <p:nvPr/>
        </p:nvSpPr>
        <p:spPr>
          <a:xfrm>
            <a:off x="9156892" y="1412085"/>
            <a:ext cx="2745739" cy="141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服务高可用、便利的可观测性</a:t>
            </a:r>
          </a:p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硬件、系统无关的容器编排</a:t>
            </a:r>
          </a:p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稳健的弹性扩缩容</a:t>
            </a:r>
          </a:p>
          <a:p>
            <a:pPr>
              <a:lnSpc>
                <a:spcPct val="150000"/>
              </a:lnSpc>
              <a:defRPr sz="1600">
                <a:latin typeface="华文宋体"/>
                <a:ea typeface="华文宋体"/>
                <a:cs typeface="华文宋体"/>
                <a:sym typeface="华文宋体"/>
              </a:defRPr>
            </a:pPr>
            <a:r>
              <a:t>微服务友好与强大水平扩展</a:t>
            </a:r>
          </a:p>
        </p:txBody>
      </p:sp>
      <p:pic>
        <p:nvPicPr>
          <p:cNvPr id="362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38" y="1323902"/>
            <a:ext cx="2613330" cy="174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片 3" descr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566" y="3909871"/>
            <a:ext cx="634420" cy="426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6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2" cy="7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/>
          <a:p>
            <a:pPr defTabSz="877213">
              <a:defRPr sz="30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MinIO 提供高性能可扩展对象存储服务</a:t>
            </a:r>
          </a:p>
        </p:txBody>
      </p:sp>
      <p:pic>
        <p:nvPicPr>
          <p:cNvPr id="369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64" y="5361644"/>
            <a:ext cx="1876688" cy="523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图片 8" descr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2787"/>
            <a:ext cx="5557431" cy="2999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图片 12" descr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813" y="2039724"/>
            <a:ext cx="5053226" cy="2848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图片 2" descr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731" y="3592202"/>
            <a:ext cx="5672668" cy="2968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图片 10" descr="图片 10"/>
          <p:cNvPicPr>
            <a:picLocks noChangeAspect="1"/>
          </p:cNvPicPr>
          <p:nvPr/>
        </p:nvPicPr>
        <p:blipFill>
          <a:blip r:embed="rId8"/>
          <a:srcRect l="5195" r="1726"/>
          <a:stretch>
            <a:fillRect/>
          </a:stretch>
        </p:blipFill>
        <p:spPr>
          <a:xfrm>
            <a:off x="8644467" y="956635"/>
            <a:ext cx="3386668" cy="2559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文本框 4"/>
          <p:cNvSpPr txBox="1"/>
          <p:nvPr/>
        </p:nvSpPr>
        <p:spPr>
          <a:xfrm>
            <a:off x="4926329" y="2759362"/>
            <a:ext cx="23393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高级功能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矩形 3"/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8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97" y="5193838"/>
            <a:ext cx="1620203" cy="16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049"/>
            <a:ext cx="1620202" cy="13369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文本框 8"/>
          <p:cNvSpPr txBox="1"/>
          <p:nvPr/>
        </p:nvSpPr>
        <p:spPr>
          <a:xfrm>
            <a:off x="353694" y="127634"/>
            <a:ext cx="392176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5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图片自动封禁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2C32EA-F2D2-4D95-8FFD-8A0247D0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51" y="1171518"/>
            <a:ext cx="4521282" cy="32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74EFED-DBF6-4F10-B94D-83408ABC5961}"/>
              </a:ext>
            </a:extLst>
          </p:cNvPr>
          <p:cNvSpPr txBox="1"/>
          <p:nvPr/>
        </p:nvSpPr>
        <p:spPr>
          <a:xfrm>
            <a:off x="1521883" y="4596032"/>
            <a:ext cx="914823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121212"/>
                </a:solidFill>
                <a:latin typeface="+mn-lt"/>
                <a:ea typeface="+mn-ea"/>
                <a:cs typeface="+mn-cs"/>
                <a:sym typeface="Helvetica"/>
              </a:rPr>
              <a:t>        DenseNet</a:t>
            </a:r>
            <a:r>
              <a:rPr lang="zh-CN" altLang="en-US" sz="1200">
                <a:solidFill>
                  <a:srgbClr val="121212"/>
                </a:solidFill>
                <a:latin typeface="+mn-lt"/>
                <a:ea typeface="+mn-ea"/>
                <a:cs typeface="+mn-cs"/>
                <a:sym typeface="Helvetica"/>
              </a:rPr>
              <a:t>基于ResNet改进</a:t>
            </a:r>
            <a:r>
              <a:rPr lang="en-US" altLang="zh-CN" sz="1200">
                <a:solidFill>
                  <a:srgbClr val="121212"/>
                </a:solidFill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lang="zh-CN" altLang="en-US" sz="1200">
                <a:solidFill>
                  <a:srgbClr val="121212"/>
                </a:solidFill>
                <a:latin typeface="+mn-lt"/>
                <a:ea typeface="+mn-ea"/>
                <a:cs typeface="+mn-cs"/>
                <a:sym typeface="Helvetica"/>
              </a:rPr>
              <a:t>每一层网络输入是前面所有网络的特征图都被作为，同时其特征图也都被后面的网络层作为输入所利用，可以缓解梯度消失的问题，强化特征传播和特征的复用，减少参数数目，所需内存和计算资源更少，性能更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22F396-DFC9-4FE0-BE29-B61CF9CCB1D4}"/>
              </a:ext>
            </a:extLst>
          </p:cNvPr>
          <p:cNvSpPr txBox="1"/>
          <p:nvPr/>
        </p:nvSpPr>
        <p:spPr>
          <a:xfrm>
            <a:off x="6686551" y="5603048"/>
            <a:ext cx="4497915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u="sng">
                <a:effectLst/>
                <a:latin typeface="-apple-system"/>
                <a:hlinkClick r:id="rId5"/>
              </a:rPr>
              <a:t>Densely Connected Convolutional Networks</a:t>
            </a:r>
            <a:r>
              <a:rPr lang="en-US" altLang="zh-CN" sz="1000" b="0" i="0">
                <a:solidFill>
                  <a:srgbClr val="24292E"/>
                </a:solidFill>
                <a:effectLst/>
                <a:latin typeface="-apple-system"/>
              </a:rPr>
              <a:t> (CVPR 2017, Best Paper Award)</a:t>
            </a:r>
            <a:endParaRPr lang="zh-CN" altLang="en-US" sz="100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图片 4">
            <a:extLst>
              <a:ext uri="{FF2B5EF4-FFF2-40B4-BE49-F238E27FC236}">
                <a16:creationId xmlns:a16="http://schemas.microsoft.com/office/drawing/2014/main" id="{9FC5F9F6-369F-425B-898A-5E8969D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97" y="5193838"/>
            <a:ext cx="1620203" cy="16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5" descr="图片 5">
            <a:extLst>
              <a:ext uri="{FF2B5EF4-FFF2-40B4-BE49-F238E27FC236}">
                <a16:creationId xmlns:a16="http://schemas.microsoft.com/office/drawing/2014/main" id="{E79C7F54-D474-47E9-9643-91CA4E84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049"/>
            <a:ext cx="1620202" cy="13369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DB27FE-7F5D-4C29-88EC-27B377D37BEC}"/>
              </a:ext>
            </a:extLst>
          </p:cNvPr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9223379-E447-4DF7-A161-30B5BF2AEF28}"/>
              </a:ext>
            </a:extLst>
          </p:cNvPr>
          <p:cNvSpPr txBox="1"/>
          <p:nvPr/>
        </p:nvSpPr>
        <p:spPr>
          <a:xfrm>
            <a:off x="353695" y="127634"/>
            <a:ext cx="3921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5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/>
              <a:t>训练优化与结果</a:t>
            </a: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12D43C-B8C5-4286-96A2-B488CA5B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89" y="2114433"/>
            <a:ext cx="3121155" cy="24488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4F0519-DE03-41F5-B9D2-473AAFCA3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50" y="1923428"/>
            <a:ext cx="1316592" cy="1336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E6E6D7-00A2-4099-8F43-BA16EBFF0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791" y="1925481"/>
            <a:ext cx="1336951" cy="13369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F8EB95-DB8D-4AD5-8819-A78691C8A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083" y="3528860"/>
            <a:ext cx="1392657" cy="13369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75A2018-D5CB-4B4A-B8BE-FF8B058D8773}"/>
              </a:ext>
            </a:extLst>
          </p:cNvPr>
          <p:cNvSpPr txBox="1"/>
          <p:nvPr/>
        </p:nvSpPr>
        <p:spPr>
          <a:xfrm>
            <a:off x="1604108" y="5060921"/>
            <a:ext cx="35035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正常图片数据集加入大量表情包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因为表情包是学生论坛中最容易出现的图片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1A8772-00A8-4D62-9689-1305D2DE6A71}"/>
              </a:ext>
            </a:extLst>
          </p:cNvPr>
          <p:cNvSpPr txBox="1"/>
          <p:nvPr/>
        </p:nvSpPr>
        <p:spPr>
          <a:xfrm>
            <a:off x="7248737" y="5168642"/>
            <a:ext cx="368305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/>
              <a:t>舆论环境很难爬取到政治内容，分类效果不佳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8765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矩形 3"/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sh</a:t>
            </a:r>
          </a:p>
        </p:txBody>
      </p:sp>
      <p:pic>
        <p:nvPicPr>
          <p:cNvPr id="39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97" y="5193838"/>
            <a:ext cx="1620203" cy="16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049"/>
            <a:ext cx="1620202" cy="133695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文本框 8"/>
          <p:cNvSpPr txBox="1"/>
          <p:nvPr/>
        </p:nvSpPr>
        <p:spPr>
          <a:xfrm>
            <a:off x="353695" y="127634"/>
            <a:ext cx="392176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5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效果</a:t>
            </a:r>
          </a:p>
        </p:txBody>
      </p:sp>
      <p:pic>
        <p:nvPicPr>
          <p:cNvPr id="40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178" y="1767123"/>
            <a:ext cx="5225606" cy="304725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402" name="箭头"/>
          <p:cNvSpPr/>
          <p:nvPr/>
        </p:nvSpPr>
        <p:spPr>
          <a:xfrm>
            <a:off x="3721184" y="3100111"/>
            <a:ext cx="2782419" cy="963343"/>
          </a:xfrm>
          <a:prstGeom prst="rightArrow">
            <a:avLst>
              <a:gd name="adj1" fmla="val 32000"/>
              <a:gd name="adj2" fmla="val 8437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1C43F1"/>
                </a:solidFill>
              </a:defRPr>
            </a:pPr>
            <a:endParaRPr/>
          </a:p>
        </p:txBody>
      </p:sp>
      <p:sp>
        <p:nvSpPr>
          <p:cNvPr id="403" name="识别结果"/>
          <p:cNvSpPr txBox="1"/>
          <p:nvPr/>
        </p:nvSpPr>
        <p:spPr>
          <a:xfrm>
            <a:off x="4363484" y="2865395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识别结果</a:t>
            </a:r>
          </a:p>
        </p:txBody>
      </p:sp>
      <p:pic>
        <p:nvPicPr>
          <p:cNvPr id="40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36" y="1526788"/>
            <a:ext cx="2264281" cy="339774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90034F-88DF-4639-9837-A0145FAE0786}"/>
              </a:ext>
            </a:extLst>
          </p:cNvPr>
          <p:cNvSpPr/>
          <p:nvPr/>
        </p:nvSpPr>
        <p:spPr>
          <a:xfrm>
            <a:off x="1244600" y="1767123"/>
            <a:ext cx="1997306" cy="1507213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矩形 3"/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97" y="5193838"/>
            <a:ext cx="1620203" cy="16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049"/>
            <a:ext cx="1620202" cy="133695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文本框 8"/>
          <p:cNvSpPr txBox="1"/>
          <p:nvPr/>
        </p:nvSpPr>
        <p:spPr>
          <a:xfrm>
            <a:off x="353695" y="127634"/>
            <a:ext cx="392176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5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语义匹配</a:t>
            </a:r>
          </a:p>
        </p:txBody>
      </p:sp>
      <p:sp>
        <p:nvSpPr>
          <p:cNvPr id="409" name="ABCNN，级 Attention-based CNN。是将 Attention 用到了 CNN 中 (CNN 前后都可以)，主要使用在文本匹配、文本相似度，与我们搜索要用的语义匹配吻合"/>
          <p:cNvSpPr txBox="1"/>
          <p:nvPr/>
        </p:nvSpPr>
        <p:spPr>
          <a:xfrm>
            <a:off x="3415528" y="4711240"/>
            <a:ext cx="5360944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200">
                <a:solidFill>
                  <a:srgbClr val="12121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         ABCNN，级 Attention-based CNN。是将 Attention 用到了 CNN 中 (CNN 前后都可以)，主要使用在文本匹配、文本相似度，与我们搜索要用的语义匹配吻合</a:t>
            </a:r>
          </a:p>
        </p:txBody>
      </p:sp>
      <p:pic>
        <p:nvPicPr>
          <p:cNvPr id="41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99" y="1326398"/>
            <a:ext cx="5822402" cy="288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3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直接连接符 4"/>
          <p:cNvSpPr/>
          <p:nvPr/>
        </p:nvSpPr>
        <p:spPr>
          <a:xfrm flipH="1">
            <a:off x="6096275" y="1629703"/>
            <a:ext cx="1" cy="4328821"/>
          </a:xfrm>
          <a:prstGeom prst="line">
            <a:avLst/>
          </a:prstGeom>
          <a:ln w="6350">
            <a:solidFill>
              <a:srgbClr val="D9D9D9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6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效果</a:t>
            </a:r>
          </a:p>
        </p:txBody>
      </p:sp>
      <p:pic>
        <p:nvPicPr>
          <p:cNvPr id="41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31" y="1500128"/>
            <a:ext cx="4371823" cy="392948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41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67" y="1464257"/>
            <a:ext cx="5226804" cy="392948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419" name="迭代五轮"/>
          <p:cNvSpPr txBox="1"/>
          <p:nvPr/>
        </p:nvSpPr>
        <p:spPr>
          <a:xfrm>
            <a:off x="2317640" y="572454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迭代五轮</a:t>
            </a:r>
          </a:p>
        </p:txBody>
      </p:sp>
      <p:sp>
        <p:nvSpPr>
          <p:cNvPr id="420" name="迭代十轮"/>
          <p:cNvSpPr txBox="1"/>
          <p:nvPr/>
        </p:nvSpPr>
        <p:spPr>
          <a:xfrm>
            <a:off x="8929323" y="5637081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迭代十轮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traight Connector 7"/>
          <p:cNvSpPr/>
          <p:nvPr/>
        </p:nvSpPr>
        <p:spPr>
          <a:xfrm>
            <a:off x="3707763" y="2352320"/>
            <a:ext cx="1" cy="63500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2" name="Shape 22"/>
          <p:cNvGrpSpPr/>
          <p:nvPr/>
        </p:nvGrpSpPr>
        <p:grpSpPr>
          <a:xfrm>
            <a:off x="3527742" y="1848130"/>
            <a:ext cx="360046" cy="360046"/>
            <a:chOff x="0" y="0"/>
            <a:chExt cx="360045" cy="360045"/>
          </a:xfrm>
        </p:grpSpPr>
        <p:sp>
          <p:nvSpPr>
            <p:cNvPr id="240" name="正方形"/>
            <p:cNvSpPr/>
            <p:nvPr/>
          </p:nvSpPr>
          <p:spPr>
            <a:xfrm>
              <a:off x="-1" y="-1"/>
              <a:ext cx="360047" cy="360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1" name="1"/>
            <p:cNvSpPr txBox="1"/>
            <p:nvPr/>
          </p:nvSpPr>
          <p:spPr>
            <a:xfrm>
              <a:off x="-1" y="0"/>
              <a:ext cx="360047" cy="3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43" name="Rectangle 7"/>
          <p:cNvSpPr txBox="1"/>
          <p:nvPr/>
        </p:nvSpPr>
        <p:spPr>
          <a:xfrm>
            <a:off x="4044631" y="1881150"/>
            <a:ext cx="2527302" cy="33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77823">
              <a:defRPr sz="1919" b="1" spc="288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特色与创新点</a:t>
            </a:r>
          </a:p>
        </p:txBody>
      </p:sp>
      <p:sp>
        <p:nvSpPr>
          <p:cNvPr id="244" name="Straight Connector 7"/>
          <p:cNvSpPr/>
          <p:nvPr/>
        </p:nvSpPr>
        <p:spPr>
          <a:xfrm>
            <a:off x="7740649" y="2352320"/>
            <a:ext cx="1" cy="63500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7" name="Shape 22"/>
          <p:cNvGrpSpPr/>
          <p:nvPr/>
        </p:nvGrpSpPr>
        <p:grpSpPr>
          <a:xfrm>
            <a:off x="7560626" y="1848130"/>
            <a:ext cx="360046" cy="360046"/>
            <a:chOff x="0" y="0"/>
            <a:chExt cx="360045" cy="360045"/>
          </a:xfrm>
        </p:grpSpPr>
        <p:sp>
          <p:nvSpPr>
            <p:cNvPr id="245" name="正方形"/>
            <p:cNvSpPr/>
            <p:nvPr/>
          </p:nvSpPr>
          <p:spPr>
            <a:xfrm>
              <a:off x="-1" y="-1"/>
              <a:ext cx="360047" cy="360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6" name="2"/>
            <p:cNvSpPr txBox="1"/>
            <p:nvPr/>
          </p:nvSpPr>
          <p:spPr>
            <a:xfrm>
              <a:off x="-1" y="0"/>
              <a:ext cx="360047" cy="3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8" name="Rectangle 7"/>
          <p:cNvSpPr txBox="1"/>
          <p:nvPr/>
        </p:nvSpPr>
        <p:spPr>
          <a:xfrm>
            <a:off x="8077516" y="1881150"/>
            <a:ext cx="2527301" cy="33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77823">
              <a:defRPr sz="1919" b="1" spc="288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架构</a:t>
            </a:r>
          </a:p>
        </p:txBody>
      </p:sp>
      <p:sp>
        <p:nvSpPr>
          <p:cNvPr id="249" name="Straight Connector 7"/>
          <p:cNvSpPr/>
          <p:nvPr/>
        </p:nvSpPr>
        <p:spPr>
          <a:xfrm>
            <a:off x="3707763" y="3850285"/>
            <a:ext cx="1" cy="63500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2" name="Shape 22"/>
          <p:cNvGrpSpPr/>
          <p:nvPr/>
        </p:nvGrpSpPr>
        <p:grpSpPr>
          <a:xfrm>
            <a:off x="3527742" y="3346096"/>
            <a:ext cx="360046" cy="360046"/>
            <a:chOff x="0" y="0"/>
            <a:chExt cx="360045" cy="360045"/>
          </a:xfrm>
        </p:grpSpPr>
        <p:sp>
          <p:nvSpPr>
            <p:cNvPr id="250" name="正方形"/>
            <p:cNvSpPr/>
            <p:nvPr/>
          </p:nvSpPr>
          <p:spPr>
            <a:xfrm>
              <a:off x="-1" y="-1"/>
              <a:ext cx="360047" cy="360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1" name="3"/>
            <p:cNvSpPr txBox="1"/>
            <p:nvPr/>
          </p:nvSpPr>
          <p:spPr>
            <a:xfrm>
              <a:off x="-1" y="0"/>
              <a:ext cx="360047" cy="3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53" name="Rectangle 7"/>
          <p:cNvSpPr txBox="1"/>
          <p:nvPr/>
        </p:nvSpPr>
        <p:spPr>
          <a:xfrm>
            <a:off x="4044631" y="3379116"/>
            <a:ext cx="2527302" cy="33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77823">
              <a:defRPr sz="1919" b="1" spc="288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高级功能</a:t>
            </a:r>
          </a:p>
        </p:txBody>
      </p:sp>
      <p:sp>
        <p:nvSpPr>
          <p:cNvPr id="254" name="文本框 33"/>
          <p:cNvSpPr txBox="1"/>
          <p:nvPr/>
        </p:nvSpPr>
        <p:spPr>
          <a:xfrm>
            <a:off x="4044631" y="3852154"/>
            <a:ext cx="2527302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defRPr sz="1600" spc="1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我们实现的高级功能</a:t>
            </a:r>
          </a:p>
        </p:txBody>
      </p:sp>
      <p:sp>
        <p:nvSpPr>
          <p:cNvPr id="255" name="Straight Connector 7"/>
          <p:cNvSpPr/>
          <p:nvPr/>
        </p:nvSpPr>
        <p:spPr>
          <a:xfrm>
            <a:off x="7740649" y="3850285"/>
            <a:ext cx="1" cy="63500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58" name="Shape 22"/>
          <p:cNvGrpSpPr/>
          <p:nvPr/>
        </p:nvGrpSpPr>
        <p:grpSpPr>
          <a:xfrm>
            <a:off x="7560626" y="3346096"/>
            <a:ext cx="360046" cy="360046"/>
            <a:chOff x="0" y="0"/>
            <a:chExt cx="360045" cy="360045"/>
          </a:xfrm>
        </p:grpSpPr>
        <p:sp>
          <p:nvSpPr>
            <p:cNvPr id="256" name="正方形"/>
            <p:cNvSpPr/>
            <p:nvPr/>
          </p:nvSpPr>
          <p:spPr>
            <a:xfrm>
              <a:off x="-1" y="-1"/>
              <a:ext cx="360047" cy="360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7" name="4"/>
            <p:cNvSpPr txBox="1"/>
            <p:nvPr/>
          </p:nvSpPr>
          <p:spPr>
            <a:xfrm>
              <a:off x="-1" y="0"/>
              <a:ext cx="360047" cy="3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59" name="Rectangle 7"/>
          <p:cNvSpPr txBox="1"/>
          <p:nvPr/>
        </p:nvSpPr>
        <p:spPr>
          <a:xfrm>
            <a:off x="8077516" y="3379116"/>
            <a:ext cx="2527301" cy="33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1900" b="1" spc="3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工作反思与总结</a:t>
            </a:r>
          </a:p>
        </p:txBody>
      </p:sp>
      <p:sp>
        <p:nvSpPr>
          <p:cNvPr id="260" name="文本框 45"/>
          <p:cNvSpPr txBox="1"/>
          <p:nvPr/>
        </p:nvSpPr>
        <p:spPr>
          <a:xfrm>
            <a:off x="8077516" y="3852154"/>
            <a:ext cx="2527301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defRPr sz="1600" spc="1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我们的经验教训</a:t>
            </a:r>
          </a:p>
        </p:txBody>
      </p:sp>
      <p:sp>
        <p:nvSpPr>
          <p:cNvPr id="261" name="Straight Connector 7"/>
          <p:cNvSpPr/>
          <p:nvPr/>
        </p:nvSpPr>
        <p:spPr>
          <a:xfrm>
            <a:off x="3707763" y="5348251"/>
            <a:ext cx="1" cy="63500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4" name="Shape 22"/>
          <p:cNvGrpSpPr/>
          <p:nvPr/>
        </p:nvGrpSpPr>
        <p:grpSpPr>
          <a:xfrm>
            <a:off x="3527742" y="4844060"/>
            <a:ext cx="360046" cy="360046"/>
            <a:chOff x="0" y="0"/>
            <a:chExt cx="360045" cy="360045"/>
          </a:xfrm>
        </p:grpSpPr>
        <p:sp>
          <p:nvSpPr>
            <p:cNvPr id="262" name="正方形"/>
            <p:cNvSpPr/>
            <p:nvPr/>
          </p:nvSpPr>
          <p:spPr>
            <a:xfrm>
              <a:off x="-1" y="-1"/>
              <a:ext cx="360047" cy="360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3" name="5"/>
            <p:cNvSpPr txBox="1"/>
            <p:nvPr/>
          </p:nvSpPr>
          <p:spPr>
            <a:xfrm>
              <a:off x="-1" y="0"/>
              <a:ext cx="360047" cy="3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 algn="ctr"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65" name="Rectangle 7"/>
          <p:cNvSpPr txBox="1"/>
          <p:nvPr/>
        </p:nvSpPr>
        <p:spPr>
          <a:xfrm>
            <a:off x="4044631" y="4877080"/>
            <a:ext cx="2527302" cy="33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77823">
              <a:defRPr sz="1919" b="1" spc="288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成员贡献与分工</a:t>
            </a:r>
          </a:p>
        </p:txBody>
      </p:sp>
      <p:sp>
        <p:nvSpPr>
          <p:cNvPr id="266" name="文本框 50"/>
          <p:cNvSpPr txBox="1"/>
          <p:nvPr/>
        </p:nvSpPr>
        <p:spPr>
          <a:xfrm>
            <a:off x="4044631" y="5350119"/>
            <a:ext cx="2527302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defRPr sz="1600" spc="1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贡献与分工</a:t>
            </a:r>
          </a:p>
        </p:txBody>
      </p:sp>
      <p:sp>
        <p:nvSpPr>
          <p:cNvPr id="267" name="文本框 3"/>
          <p:cNvSpPr txBox="1"/>
          <p:nvPr/>
        </p:nvSpPr>
        <p:spPr>
          <a:xfrm>
            <a:off x="3573462" y="608925"/>
            <a:ext cx="6922991" cy="902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68680">
              <a:lnSpc>
                <a:spcPct val="120000"/>
              </a:lnSpc>
              <a:defRPr sz="4560" spc="570">
                <a:solidFill>
                  <a:schemeClr val="accent1"/>
                </a:solidFill>
                <a:latin typeface="汉仪旗黑-85S"/>
                <a:ea typeface="汉仪旗黑-85S"/>
                <a:cs typeface="汉仪旗黑-85S"/>
                <a:sym typeface="汉仪旗黑-85S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汉仪旗黑-85S"/>
                <a:ea typeface="汉仪旗黑-85S"/>
                <a:cs typeface="汉仪旗黑-85S"/>
                <a:sym typeface="汉仪旗黑-85S"/>
              </a:rPr>
              <a:t>目录</a:t>
            </a:r>
          </a:p>
        </p:txBody>
      </p:sp>
      <p:sp>
        <p:nvSpPr>
          <p:cNvPr id="268" name="文本框 1"/>
          <p:cNvSpPr txBox="1"/>
          <p:nvPr/>
        </p:nvSpPr>
        <p:spPr>
          <a:xfrm>
            <a:off x="4044631" y="2352283"/>
            <a:ext cx="2527302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defRPr sz="1600" spc="1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我们与其他项目的不同</a:t>
            </a:r>
          </a:p>
        </p:txBody>
      </p:sp>
      <p:sp>
        <p:nvSpPr>
          <p:cNvPr id="269" name="文本框 2"/>
          <p:cNvSpPr txBox="1"/>
          <p:nvPr/>
        </p:nvSpPr>
        <p:spPr>
          <a:xfrm>
            <a:off x="8077516" y="2352283"/>
            <a:ext cx="2527301" cy="65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defRPr sz="1600" spc="1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系统的架构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矩形 3"/>
          <p:cNvSpPr/>
          <p:nvPr/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97" y="5193838"/>
            <a:ext cx="1620203" cy="16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049"/>
            <a:ext cx="1620202" cy="133695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文本框 8"/>
          <p:cNvSpPr txBox="1"/>
          <p:nvPr/>
        </p:nvSpPr>
        <p:spPr>
          <a:xfrm>
            <a:off x="353695" y="127634"/>
            <a:ext cx="392176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 spc="15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专家授予</a:t>
            </a:r>
          </a:p>
        </p:txBody>
      </p:sp>
      <p:sp>
        <p:nvSpPr>
          <p:cNvPr id="426" name="使用了自己设计的启发式算法，根据最近回答的问题的theme和被关注人数 分别赋予一个权重，在每个人发表问题时会计算一次 这样他的专家徽章就是最近几次发表最多相关问题的徽章"/>
          <p:cNvSpPr txBox="1"/>
          <p:nvPr/>
        </p:nvSpPr>
        <p:spPr>
          <a:xfrm>
            <a:off x="3782863" y="4711240"/>
            <a:ext cx="5360943" cy="86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        使用了自己设计的启发式算法，根据最近回答的问题的theme和被关注人数 分别赋予一个权重，在每个人发表问题时会计算一次 这样他的专家徽章就是最近几次发表最多相关问题的徽章</a:t>
            </a:r>
          </a:p>
        </p:txBody>
      </p:sp>
      <p:pic>
        <p:nvPicPr>
          <p:cNvPr id="42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61" y="1356880"/>
            <a:ext cx="3642961" cy="292775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42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22" y="1356880"/>
            <a:ext cx="4254522" cy="292775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1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直接连接符 4"/>
          <p:cNvSpPr/>
          <p:nvPr/>
        </p:nvSpPr>
        <p:spPr>
          <a:xfrm flipH="1">
            <a:off x="6096275" y="1629703"/>
            <a:ext cx="1" cy="4328820"/>
          </a:xfrm>
          <a:prstGeom prst="line">
            <a:avLst/>
          </a:prstGeom>
          <a:ln w="6350">
            <a:solidFill>
              <a:srgbClr val="D9D9D9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Title 6"/>
          <p:cNvSpPr txBox="1"/>
          <p:nvPr/>
        </p:nvSpPr>
        <p:spPr>
          <a:xfrm>
            <a:off x="644398" y="153000"/>
            <a:ext cx="10902650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效果</a:t>
            </a:r>
          </a:p>
        </p:txBody>
      </p:sp>
      <p:pic>
        <p:nvPicPr>
          <p:cNvPr id="4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24" y="2233896"/>
            <a:ext cx="3642961" cy="292775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436" name="箭头"/>
          <p:cNvSpPr/>
          <p:nvPr/>
        </p:nvSpPr>
        <p:spPr>
          <a:xfrm>
            <a:off x="5356434" y="3628891"/>
            <a:ext cx="1541607" cy="653400"/>
          </a:xfrm>
          <a:prstGeom prst="rightArrow">
            <a:avLst>
              <a:gd name="adj1" fmla="val 32000"/>
              <a:gd name="adj2" fmla="val 911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3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438" y="2233896"/>
            <a:ext cx="3372407" cy="292775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文本框 4"/>
          <p:cNvSpPr txBox="1"/>
          <p:nvPr/>
        </p:nvSpPr>
        <p:spPr>
          <a:xfrm>
            <a:off x="4088129" y="2785600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工作反思与总结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标题 1"/>
          <p:cNvSpPr txBox="1">
            <a:spLocks noGrp="1"/>
          </p:cNvSpPr>
          <p:nvPr>
            <p:ph type="title"/>
          </p:nvPr>
        </p:nvSpPr>
        <p:spPr>
          <a:xfrm>
            <a:off x="669882" y="443233"/>
            <a:ext cx="10852237" cy="441965"/>
          </a:xfrm>
          <a:prstGeom prst="rect">
            <a:avLst/>
          </a:prstGeom>
        </p:spPr>
        <p:txBody>
          <a:bodyPr/>
          <a:lstStyle>
            <a:lvl1pPr defTabSz="877823">
              <a:defRPr sz="2016" spc="19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项目过程中暴露的问题</a:t>
            </a:r>
          </a:p>
        </p:txBody>
      </p:sp>
      <p:sp>
        <p:nvSpPr>
          <p:cNvPr id="442" name="内容占位符 2"/>
          <p:cNvSpPr txBox="1">
            <a:spLocks noGrp="1"/>
          </p:cNvSpPr>
          <p:nvPr>
            <p:ph type="body" idx="1"/>
          </p:nvPr>
        </p:nvSpPr>
        <p:spPr>
          <a:xfrm>
            <a:off x="669882" y="952507"/>
            <a:ext cx="10852237" cy="5388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计划分配和制定十分重要，合理的计划能加快迭代进度和效率。</a:t>
            </a: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/>
              <a:defRPr sz="1800">
                <a:latin typeface="黑体"/>
                <a:ea typeface="黑体"/>
                <a:cs typeface="黑体"/>
                <a:sym typeface="黑体"/>
              </a:defRPr>
            </a:pP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2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组员之间要积极沟通，明确分工与合作。</a:t>
            </a:r>
            <a:endParaRPr sz="3600" spc="150">
              <a:latin typeface="宋体"/>
              <a:ea typeface="宋体"/>
              <a:cs typeface="宋体"/>
              <a:sym typeface="宋体"/>
            </a:endParaRPr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2"/>
              <a:defRPr sz="1800">
                <a:latin typeface="黑体"/>
                <a:ea typeface="黑体"/>
                <a:cs typeface="黑体"/>
                <a:sym typeface="黑体"/>
              </a:defRPr>
            </a:pPr>
            <a:endParaRPr sz="3600" spc="150">
              <a:latin typeface="宋体"/>
              <a:ea typeface="宋体"/>
              <a:cs typeface="宋体"/>
              <a:sym typeface="宋体"/>
            </a:endParaRPr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3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接口、需求要尽早明确，避免无用功。</a:t>
            </a: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3"/>
              <a:defRPr sz="1800">
                <a:latin typeface="黑体"/>
                <a:ea typeface="黑体"/>
                <a:cs typeface="黑体"/>
                <a:sym typeface="黑体"/>
              </a:defRPr>
            </a:pP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4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工作要尽早开展，避免进度风险。 </a:t>
            </a: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4"/>
              <a:defRPr sz="1800">
                <a:latin typeface="黑体"/>
                <a:ea typeface="黑体"/>
                <a:cs typeface="黑体"/>
                <a:sym typeface="黑体"/>
              </a:defRPr>
            </a:pPr>
            <a:endParaRPr spc="150"/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5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在轮子的选择上，要选择足够健壮、有人维护的，避免遇到问题无法解决。</a:t>
            </a:r>
            <a:endParaRPr sz="3600" spc="150">
              <a:latin typeface="宋体"/>
              <a:ea typeface="宋体"/>
              <a:cs typeface="宋体"/>
              <a:sym typeface="宋体"/>
            </a:endParaRPr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5"/>
              <a:defRPr sz="1800">
                <a:latin typeface="黑体"/>
                <a:ea typeface="黑体"/>
                <a:cs typeface="黑体"/>
                <a:sym typeface="黑体"/>
              </a:defRPr>
            </a:pPr>
            <a:endParaRPr sz="3600" spc="150">
              <a:latin typeface="宋体"/>
              <a:ea typeface="宋体"/>
              <a:cs typeface="宋体"/>
              <a:sym typeface="宋体"/>
            </a:endParaRPr>
          </a:p>
          <a:p>
            <a:pPr marL="457200" indent="-457200" defTabSz="2438400">
              <a:lnSpc>
                <a:spcPct val="120000"/>
              </a:lnSpc>
              <a:buSzPct val="123000"/>
              <a:buFontTx/>
              <a:buAutoNum type="arabicPeriod" startAt="6"/>
              <a:defRPr sz="1800" spc="100">
                <a:latin typeface="黑体"/>
                <a:ea typeface="黑体"/>
                <a:cs typeface="黑体"/>
                <a:sym typeface="黑体"/>
              </a:defRPr>
            </a:pPr>
            <a:r>
              <a:t>代码与文件的层级结构要足够合理，避免多人 merge 时出现的混乱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标题 1"/>
          <p:cNvSpPr txBox="1">
            <a:spLocks noGrp="1"/>
          </p:cNvSpPr>
          <p:nvPr>
            <p:ph type="title"/>
          </p:nvPr>
        </p:nvSpPr>
        <p:spPr>
          <a:xfrm>
            <a:off x="669882" y="443233"/>
            <a:ext cx="10852237" cy="441965"/>
          </a:xfrm>
          <a:prstGeom prst="rect">
            <a:avLst/>
          </a:prstGeom>
        </p:spPr>
        <p:txBody>
          <a:bodyPr/>
          <a:lstStyle>
            <a:lvl1pPr defTabSz="877823">
              <a:defRPr sz="2016" spc="19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经验和教训</a:t>
            </a:r>
          </a:p>
        </p:txBody>
      </p:sp>
      <p:sp>
        <p:nvSpPr>
          <p:cNvPr id="445" name="（1）计划分配和制定十分重要，合理的计划能加快迭代进度和效率；…"/>
          <p:cNvSpPr txBox="1"/>
          <p:nvPr/>
        </p:nvSpPr>
        <p:spPr>
          <a:xfrm>
            <a:off x="729547" y="1261969"/>
            <a:ext cx="7599734" cy="469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（1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）计划分配和制定十分重要，合理的计划能加快迭代进度和效率；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）组员之间要积极沟通，明确分工与合作；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）接口、需求要尽早明确，避免无用功；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）工作要尽早开展，避免进度风险；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）在轮子的选择上，要选择足够健壮、有人维护的，避免遇到问题无法解决；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）代码与文件的层级结构要足够合理，避免多人</a:t>
            </a:r>
            <a:r>
              <a:t> merge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时出现的混乱；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）每次迭代的工作量需要合理；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）每次工作的分配必须尽量明确，减少重复的工作；</a:t>
            </a:r>
          </a:p>
          <a:p>
            <a:pPr algn="just" defTabSz="266700">
              <a:lnSpc>
                <a:spcPct val="200000"/>
              </a:lnSpc>
              <a:defRPr sz="15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）技术栈的选择要尽早制定，避免因为技术变更而出现的技术风险。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文本框 4"/>
          <p:cNvSpPr txBox="1"/>
          <p:nvPr/>
        </p:nvSpPr>
        <p:spPr>
          <a:xfrm>
            <a:off x="4373879" y="2788920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成员贡献和分工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成员贡献和分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8095">
              <a:defRPr sz="2016" spc="168"/>
            </a:lvl1pPr>
          </a:lstStyle>
          <a:p>
            <a:r>
              <a:t>成员贡献和分工</a:t>
            </a:r>
          </a:p>
        </p:txBody>
      </p:sp>
      <p:sp>
        <p:nvSpPr>
          <p:cNvPr id="450" name="斯金泽：前端登陆、注册、首页、社区、问题详情页面、问题回复模块、问题展示模块、对应部分的测试高级功能算法（语义匹配）、文档书写…"/>
          <p:cNvSpPr txBox="1">
            <a:spLocks noGrp="1"/>
          </p:cNvSpPr>
          <p:nvPr>
            <p:ph type="body" idx="1"/>
          </p:nvPr>
        </p:nvSpPr>
        <p:spPr>
          <a:xfrm>
            <a:off x="579599" y="1663200"/>
            <a:ext cx="9976341" cy="4295512"/>
          </a:xfrm>
          <a:prstGeom prst="rect">
            <a:avLst/>
          </a:prstGeom>
        </p:spPr>
        <p:txBody>
          <a:bodyPr/>
          <a:lstStyle/>
          <a:p>
            <a:pPr marL="187452" indent="-187452" defTabSz="749808">
              <a:spcBef>
                <a:spcPts val="800"/>
              </a:spcBef>
              <a:defRPr sz="1312" spc="123"/>
            </a:pPr>
            <a:r>
              <a:t>斯金泽：前端登陆、注册、首页、社区、问题详情页面、问题回复模块、问题展示模块、对应部分的测试高级功能算法（语义匹配）、文档书写</a:t>
            </a:r>
          </a:p>
          <a:p>
            <a:pPr marL="187452" indent="-187452" defTabSz="749808">
              <a:spcBef>
                <a:spcPts val="800"/>
              </a:spcBef>
              <a:defRPr sz="1312" spc="123"/>
            </a:pPr>
            <a:endParaRPr/>
          </a:p>
          <a:p>
            <a:pPr marL="187452" indent="-187452" defTabSz="749808">
              <a:spcBef>
                <a:spcPts val="800"/>
              </a:spcBef>
              <a:defRPr sz="1312" spc="123"/>
            </a:pPr>
            <a:r>
              <a:t>许正霖：后端问题，标签，主题，回答，评论，敏感词，专家业务逻辑实现 高级功能算法(专家徽章等) 软件部署后的运维 测试用例编写 高级功能图像检测</a:t>
            </a:r>
          </a:p>
          <a:p>
            <a:pPr marL="187452" indent="-187452" defTabSz="749808">
              <a:spcBef>
                <a:spcPts val="800"/>
              </a:spcBef>
              <a:defRPr sz="1312" spc="123"/>
            </a:pPr>
            <a:endParaRPr/>
          </a:p>
          <a:p>
            <a:pPr marL="187452" indent="-187452" defTabSz="749808">
              <a:spcBef>
                <a:spcPts val="800"/>
              </a:spcBef>
              <a:defRPr sz="1312" spc="123"/>
            </a:pPr>
            <a:r>
              <a:t>周义天：前端个人主页、问题发表模块、回答发表模块、高级功能算法（语义匹配）、前端负责部分测试用例的编写</a:t>
            </a:r>
          </a:p>
          <a:p>
            <a:pPr marL="187452" indent="-187452" defTabSz="749808">
              <a:spcBef>
                <a:spcPts val="800"/>
              </a:spcBef>
              <a:defRPr sz="1312" spc="123"/>
            </a:pPr>
            <a:endParaRPr/>
          </a:p>
          <a:p>
            <a:pPr marL="187452" indent="-187452" defTabSz="749808">
              <a:spcBef>
                <a:spcPts val="800"/>
              </a:spcBef>
              <a:defRPr sz="1312" spc="123"/>
            </a:pPr>
            <a:r>
              <a:t>龙泓杙：后端用户逻辑与测试、Docker  Registry、Jenkins 、MinIO、Kubernetes、Istio、MiniKube、LazyKube 部署使用，敏感图像模型训练</a:t>
            </a:r>
          </a:p>
          <a:p>
            <a:pPr marL="187452" indent="-187452" defTabSz="749808">
              <a:spcBef>
                <a:spcPts val="800"/>
              </a:spcBef>
              <a:defRPr sz="1312" spc="123"/>
            </a:pPr>
            <a:endParaRPr/>
          </a:p>
          <a:p>
            <a:pPr marL="187452" indent="-187452" defTabSz="749808">
              <a:spcBef>
                <a:spcPts val="800"/>
              </a:spcBef>
              <a:defRPr sz="1312" spc="123"/>
            </a:pPr>
            <a:r>
              <a:t>张淇：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标题 2"/>
          <p:cNvSpPr txBox="1">
            <a:spLocks noGrp="1"/>
          </p:cNvSpPr>
          <p:nvPr>
            <p:ph type="title"/>
          </p:nvPr>
        </p:nvSpPr>
        <p:spPr>
          <a:xfrm>
            <a:off x="7032000" y="2492999"/>
            <a:ext cx="4572037" cy="1172211"/>
          </a:xfrm>
          <a:prstGeom prst="rect">
            <a:avLst/>
          </a:prstGeom>
        </p:spPr>
        <p:txBody>
          <a:bodyPr/>
          <a:lstStyle>
            <a:lvl1pPr>
              <a:defRPr>
                <a:latin typeface="汉仪旗黑-85S"/>
                <a:ea typeface="汉仪旗黑-85S"/>
                <a:cs typeface="汉仪旗黑-85S"/>
                <a:sym typeface="汉仪旗黑-85S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汉仪旗黑-85S"/>
                <a:ea typeface="汉仪旗黑-85S"/>
                <a:cs typeface="汉仪旗黑-85S"/>
                <a:sym typeface="汉仪旗黑-85S"/>
              </a:rPr>
              <a:t>谢谢观看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文本框 4"/>
          <p:cNvSpPr txBox="1"/>
          <p:nvPr/>
        </p:nvSpPr>
        <p:spPr>
          <a:xfrm>
            <a:off x="4653279" y="2717687"/>
            <a:ext cx="34569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特色与创新点</a:t>
            </a:r>
          </a:p>
        </p:txBody>
      </p:sp>
      <p:sp>
        <p:nvSpPr>
          <p:cNvPr id="272" name="文本框 6"/>
          <p:cNvSpPr txBox="1"/>
          <p:nvPr/>
        </p:nvSpPr>
        <p:spPr>
          <a:xfrm>
            <a:off x="5126057" y="3798532"/>
            <a:ext cx="2390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我们与其他项目的不同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文本框 2"/>
          <p:cNvSpPr txBox="1"/>
          <p:nvPr/>
        </p:nvSpPr>
        <p:spPr>
          <a:xfrm>
            <a:off x="654670" y="2166969"/>
            <a:ext cx="4831727" cy="3791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传统的</a:t>
            </a:r>
            <a:r>
              <a:t>B/S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架构</a:t>
            </a: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344" spc="84">
                <a:solidFill>
                  <a:srgbClr val="595959"/>
                </a:solidFill>
              </a:defRPr>
            </a:pP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利用</a:t>
            </a:r>
            <a:r>
              <a:t>Kubernetes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进行容器编排管理</a:t>
            </a: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t>      (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管理各服务</a:t>
            </a:r>
            <a:r>
              <a:t>)</a:t>
            </a:r>
            <a:endParaRPr sz="1344" spc="8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344" spc="84">
                <a:solidFill>
                  <a:srgbClr val="595959"/>
                </a:solidFill>
              </a:defRPr>
            </a:pPr>
            <a:endParaRPr sz="1344" spc="8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t>istio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对流量的跟踪，度量</a:t>
            </a: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344" spc="84">
                <a:solidFill>
                  <a:srgbClr val="595959"/>
                </a:solidFill>
              </a:defRPr>
            </a:pP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t>kubebox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对已部署服务的日志检查以及性能监控</a:t>
            </a: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344" spc="84">
                <a:solidFill>
                  <a:srgbClr val="595959"/>
                </a:solidFill>
              </a:defRPr>
            </a:pP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175">
                <a:solidFill>
                  <a:srgbClr val="595959"/>
                </a:solidFill>
              </a:defRPr>
            </a:pPr>
            <a:r>
              <a:t>lazykube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管理已部署服务，查看配置文件</a:t>
            </a:r>
            <a:endParaRPr sz="1344"/>
          </a:p>
          <a:p>
            <a:pPr defTabSz="768095">
              <a:lnSpc>
                <a:spcPct val="104000"/>
              </a:lnSpc>
              <a:spcBef>
                <a:spcPts val="800"/>
              </a:spcBef>
              <a:defRPr sz="1344" spc="84">
                <a:solidFill>
                  <a:srgbClr val="595959"/>
                </a:solidFill>
              </a:defRPr>
            </a:pPr>
            <a:endParaRPr sz="1344"/>
          </a:p>
        </p:txBody>
      </p:sp>
      <p:sp>
        <p:nvSpPr>
          <p:cNvPr id="278" name="文本框 3"/>
          <p:cNvSpPr txBox="1"/>
          <p:nvPr/>
        </p:nvSpPr>
        <p:spPr>
          <a:xfrm>
            <a:off x="654670" y="1629704"/>
            <a:ext cx="4831720" cy="46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41247">
              <a:defRPr sz="2116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系统设计</a:t>
            </a:r>
          </a:p>
        </p:txBody>
      </p:sp>
      <p:sp>
        <p:nvSpPr>
          <p:cNvPr id="279" name="直接连接符 4"/>
          <p:cNvSpPr/>
          <p:nvPr/>
        </p:nvSpPr>
        <p:spPr>
          <a:xfrm flipH="1">
            <a:off x="6096275" y="1629703"/>
            <a:ext cx="1" cy="4328821"/>
          </a:xfrm>
          <a:prstGeom prst="line">
            <a:avLst/>
          </a:prstGeom>
          <a:ln w="6350">
            <a:solidFill>
              <a:srgbClr val="D9D9D9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文本框 6"/>
          <p:cNvSpPr txBox="1"/>
          <p:nvPr/>
        </p:nvSpPr>
        <p:spPr>
          <a:xfrm>
            <a:off x="6032155" y="3198167"/>
            <a:ext cx="4831719" cy="46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41247">
              <a:defRPr sz="2116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模型设计</a:t>
            </a:r>
          </a:p>
        </p:txBody>
      </p:sp>
      <p:sp>
        <p:nvSpPr>
          <p:cNvPr id="281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系统设计与运维方面</a:t>
            </a:r>
          </a:p>
        </p:txBody>
      </p:sp>
      <p:pic>
        <p:nvPicPr>
          <p:cNvPr id="282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04" y="1425304"/>
            <a:ext cx="3227305" cy="4919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矩形 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矩形 2"/>
          <p:cNvSpPr/>
          <p:nvPr/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38100" dir="5400000" rotWithShape="0">
              <a:srgbClr val="0D0D0D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矩形 3"/>
          <p:cNvSpPr/>
          <p:nvPr/>
        </p:nvSpPr>
        <p:spPr>
          <a:xfrm>
            <a:off x="6400203" y="1591374"/>
            <a:ext cx="5182846" cy="3960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38100" dir="5400000" rotWithShape="0">
              <a:srgbClr val="0D0D0D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Title 6"/>
          <p:cNvSpPr txBox="1"/>
          <p:nvPr/>
        </p:nvSpPr>
        <p:spPr>
          <a:xfrm>
            <a:off x="6782119" y="1897373"/>
            <a:ext cx="4418517" cy="334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just" defTabSz="913764">
              <a:lnSpc>
                <a:spcPct val="130000"/>
              </a:lnSpc>
              <a:spcBef>
                <a:spcPts val="800"/>
              </a:spcBef>
              <a:defRPr>
                <a:solidFill>
                  <a:srgbClr val="595959"/>
                </a:solidFill>
              </a:defRPr>
            </a:pPr>
            <a:r>
              <a:t>使用KubeBox作为对服务的日志查看和CPU/内存/网络使用量的监控，简化运维</a:t>
            </a:r>
          </a:p>
        </p:txBody>
      </p:sp>
      <p:sp>
        <p:nvSpPr>
          <p:cNvPr id="290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项目运维：监控</a:t>
            </a:r>
          </a:p>
        </p:txBody>
      </p:sp>
      <p:pic>
        <p:nvPicPr>
          <p:cNvPr id="291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4" y="1897379"/>
            <a:ext cx="4854576" cy="3646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矩形 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矩形 2"/>
          <p:cNvSpPr/>
          <p:nvPr/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38100" dir="5400000" rotWithShape="0">
              <a:srgbClr val="0D0D0D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矩形 3"/>
          <p:cNvSpPr/>
          <p:nvPr/>
        </p:nvSpPr>
        <p:spPr>
          <a:xfrm>
            <a:off x="6400203" y="1591374"/>
            <a:ext cx="5182846" cy="39609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38100" dir="5400000" rotWithShape="0">
              <a:srgbClr val="0D0D0D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Title 6"/>
          <p:cNvSpPr txBox="1"/>
          <p:nvPr/>
        </p:nvSpPr>
        <p:spPr>
          <a:xfrm>
            <a:off x="6782119" y="1897373"/>
            <a:ext cx="4418517" cy="3348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just" defTabSz="913764">
              <a:lnSpc>
                <a:spcPct val="130000"/>
              </a:lnSpc>
              <a:spcBef>
                <a:spcPts val="800"/>
              </a:spcBef>
              <a:defRPr>
                <a:solidFill>
                  <a:srgbClr val="595959"/>
                </a:solidFill>
              </a:defRPr>
            </a:pPr>
            <a:r>
              <a:t>使用LazyKube作为对服务的管理，配置文件的查看，各个pod/deployment/service的运行状态。</a:t>
            </a:r>
          </a:p>
        </p:txBody>
      </p:sp>
      <p:sp>
        <p:nvSpPr>
          <p:cNvPr id="299" name="Title 6"/>
          <p:cNvSpPr txBox="1"/>
          <p:nvPr/>
        </p:nvSpPr>
        <p:spPr>
          <a:xfrm>
            <a:off x="644398" y="153000"/>
            <a:ext cx="10902651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项目运维：管理</a:t>
            </a:r>
          </a:p>
        </p:txBody>
      </p:sp>
      <p:pic>
        <p:nvPicPr>
          <p:cNvPr id="30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75" y="1743710"/>
            <a:ext cx="5013960" cy="365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3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直接连接符 4"/>
          <p:cNvSpPr/>
          <p:nvPr/>
        </p:nvSpPr>
        <p:spPr>
          <a:xfrm flipH="1">
            <a:off x="6096275" y="1629703"/>
            <a:ext cx="1" cy="4328820"/>
          </a:xfrm>
          <a:prstGeom prst="line">
            <a:avLst/>
          </a:prstGeom>
          <a:ln w="6350">
            <a:solidFill>
              <a:srgbClr val="D9D9D9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Title 6"/>
          <p:cNvSpPr txBox="1"/>
          <p:nvPr/>
        </p:nvSpPr>
        <p:spPr>
          <a:xfrm>
            <a:off x="644398" y="153000"/>
            <a:ext cx="10902650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功能与高级功能方面</a:t>
            </a:r>
          </a:p>
        </p:txBody>
      </p:sp>
      <p:sp>
        <p:nvSpPr>
          <p:cNvPr id="307" name="文本框 3"/>
          <p:cNvSpPr txBox="1"/>
          <p:nvPr/>
        </p:nvSpPr>
        <p:spPr>
          <a:xfrm>
            <a:off x="654670" y="1114720"/>
            <a:ext cx="4831719" cy="46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41247">
              <a:defRPr sz="2116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图片自动封禁</a:t>
            </a:r>
          </a:p>
        </p:txBody>
      </p:sp>
      <p:sp>
        <p:nvSpPr>
          <p:cNvPr id="308" name="文本框 3"/>
          <p:cNvSpPr txBox="1"/>
          <p:nvPr/>
        </p:nvSpPr>
        <p:spPr>
          <a:xfrm>
            <a:off x="6387891" y="1114720"/>
            <a:ext cx="4831719" cy="46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41247">
              <a:defRPr sz="2116" b="1">
                <a:solidFill>
                  <a:srgbClr val="262626"/>
                </a:solidFill>
              </a:defRPr>
            </a:lvl1pPr>
          </a:lstStyle>
          <a:p>
            <a:r>
              <a:t>语义匹配</a:t>
            </a:r>
          </a:p>
        </p:txBody>
      </p:sp>
      <p:pic>
        <p:nvPicPr>
          <p:cNvPr id="30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680" y="2091369"/>
            <a:ext cx="2223318" cy="199836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10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775" y="2091369"/>
            <a:ext cx="2658127" cy="199836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311" name="五轮"/>
          <p:cNvSpPr txBox="1"/>
          <p:nvPr/>
        </p:nvSpPr>
        <p:spPr>
          <a:xfrm>
            <a:off x="7241668" y="4290188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五轮</a:t>
            </a:r>
          </a:p>
        </p:txBody>
      </p:sp>
      <p:sp>
        <p:nvSpPr>
          <p:cNvPr id="312" name="十轮"/>
          <p:cNvSpPr txBox="1"/>
          <p:nvPr/>
        </p:nvSpPr>
        <p:spPr>
          <a:xfrm>
            <a:off x="10381168" y="4290188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十轮</a:t>
            </a:r>
          </a:p>
        </p:txBody>
      </p:sp>
      <p:sp>
        <p:nvSpPr>
          <p:cNvPr id="313" name="运用了ABCNN模型，利用官方提供的LSQMC中数据集"/>
          <p:cNvSpPr txBox="1"/>
          <p:nvPr/>
        </p:nvSpPr>
        <p:spPr>
          <a:xfrm>
            <a:off x="6388378" y="4899583"/>
            <a:ext cx="560348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运用了ABCNN模型，利用官方提供的LSQMC中数据集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A0172-9FB2-437C-936C-457D9342D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78" y="1787096"/>
            <a:ext cx="3121155" cy="2448830"/>
          </a:xfrm>
          <a:prstGeom prst="rect">
            <a:avLst/>
          </a:prstGeom>
        </p:spPr>
      </p:pic>
      <p:sp>
        <p:nvSpPr>
          <p:cNvPr id="86" name="运用了ABCNN模型，利用官方提供的LSQMC中数据集">
            <a:extLst>
              <a:ext uri="{FF2B5EF4-FFF2-40B4-BE49-F238E27FC236}">
                <a16:creationId xmlns:a16="http://schemas.microsoft.com/office/drawing/2014/main" id="{A16FC764-7792-4512-907D-E4C535BFB574}"/>
              </a:ext>
            </a:extLst>
          </p:cNvPr>
          <p:cNvSpPr txBox="1"/>
          <p:nvPr/>
        </p:nvSpPr>
        <p:spPr>
          <a:xfrm>
            <a:off x="360045" y="4886871"/>
            <a:ext cx="55297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运用了</a:t>
            </a:r>
            <a:r>
              <a:rPr lang="en-US"/>
              <a:t>DenseNet</a:t>
            </a:r>
            <a:r>
              <a:t>模型，</a:t>
            </a:r>
            <a:r>
              <a:rPr lang="zh-CN" altLang="en-US"/>
              <a:t>爬取共</a:t>
            </a:r>
            <a:r>
              <a:rPr lang="en-US" altLang="zh-CN"/>
              <a:t>12</a:t>
            </a:r>
            <a:r>
              <a:rPr lang="zh-CN" altLang="en-US"/>
              <a:t>万张图片做训练样本</a:t>
            </a:r>
            <a:endParaRPr/>
          </a:p>
        </p:txBody>
      </p:sp>
      <p:sp>
        <p:nvSpPr>
          <p:cNvPr id="87" name="运用了ABCNN模型，利用官方提供的LSQMC中数据集">
            <a:extLst>
              <a:ext uri="{FF2B5EF4-FFF2-40B4-BE49-F238E27FC236}">
                <a16:creationId xmlns:a16="http://schemas.microsoft.com/office/drawing/2014/main" id="{C7EFD8E5-62BC-4DE0-BF61-6712F19330CF}"/>
              </a:ext>
            </a:extLst>
          </p:cNvPr>
          <p:cNvSpPr txBox="1"/>
          <p:nvPr/>
        </p:nvSpPr>
        <p:spPr>
          <a:xfrm>
            <a:off x="910516" y="4250447"/>
            <a:ext cx="18235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/>
              <a:t>Confusion Matrix</a:t>
            </a:r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80A9A4-0DE2-458D-A2FA-6D4B0D64D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950" y="2596030"/>
            <a:ext cx="2385223" cy="1547171"/>
          </a:xfrm>
          <a:prstGeom prst="rect">
            <a:avLst/>
          </a:prstGeom>
        </p:spPr>
      </p:pic>
      <p:sp>
        <p:nvSpPr>
          <p:cNvPr id="92" name="运用了ABCNN模型，利用官方提供的LSQMC中数据集">
            <a:extLst>
              <a:ext uri="{FF2B5EF4-FFF2-40B4-BE49-F238E27FC236}">
                <a16:creationId xmlns:a16="http://schemas.microsoft.com/office/drawing/2014/main" id="{69D9E3D4-F3F0-4715-8B84-C3D7AF3DFFFB}"/>
              </a:ext>
            </a:extLst>
          </p:cNvPr>
          <p:cNvSpPr txBox="1"/>
          <p:nvPr/>
        </p:nvSpPr>
        <p:spPr>
          <a:xfrm>
            <a:off x="3734237" y="4255411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/>
              <a:t>Training Loss</a:t>
            </a:r>
            <a:endParaRPr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EA9BD78-B80D-48C6-B241-EDECB0EA8821}"/>
              </a:ext>
            </a:extLst>
          </p:cNvPr>
          <p:cNvSpPr txBox="1"/>
          <p:nvPr/>
        </p:nvSpPr>
        <p:spPr>
          <a:xfrm>
            <a:off x="1967166" y="6240336"/>
            <a:ext cx="825711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u="sng">
                <a:effectLst/>
                <a:latin typeface="-apple-system"/>
                <a:hlinkClick r:id="rId8"/>
              </a:rPr>
              <a:t>Densely Connected Convolutional Networks</a:t>
            </a:r>
            <a:r>
              <a:rPr lang="en-US" altLang="zh-CN" sz="1000" b="0" i="0">
                <a:solidFill>
                  <a:srgbClr val="24292E"/>
                </a:solidFill>
                <a:effectLst/>
                <a:latin typeface="-apple-system"/>
              </a:rPr>
              <a:t> (CVPR 2017, Best Paper Award)</a:t>
            </a:r>
            <a:endParaRPr lang="zh-CN" altLang="en-US" sz="10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ECEFEF"/>
          </a:solidFill>
          <a:ln w="12700">
            <a:solidFill>
              <a:srgbClr val="2C3C3D">
                <a:alpha val="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6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09" y="6118373"/>
            <a:ext cx="720091" cy="7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799"/>
            <a:ext cx="720091" cy="5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直接连接符 4"/>
          <p:cNvSpPr/>
          <p:nvPr/>
        </p:nvSpPr>
        <p:spPr>
          <a:xfrm flipH="1">
            <a:off x="6096275" y="1629703"/>
            <a:ext cx="1" cy="4328820"/>
          </a:xfrm>
          <a:prstGeom prst="line">
            <a:avLst/>
          </a:prstGeom>
          <a:ln w="6350">
            <a:solidFill>
              <a:srgbClr val="D9D9D9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Title 6"/>
          <p:cNvSpPr txBox="1"/>
          <p:nvPr/>
        </p:nvSpPr>
        <p:spPr>
          <a:xfrm>
            <a:off x="644398" y="153000"/>
            <a:ext cx="10902650" cy="6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 anchor="b">
            <a:normAutofit/>
          </a:bodyPr>
          <a:lstStyle>
            <a:lvl1pPr defTabSz="877214">
              <a:defRPr sz="3072" b="1" spc="96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功能与高级功能方面</a:t>
            </a:r>
          </a:p>
        </p:txBody>
      </p:sp>
      <p:sp>
        <p:nvSpPr>
          <p:cNvPr id="320" name="文本框 3"/>
          <p:cNvSpPr txBox="1"/>
          <p:nvPr/>
        </p:nvSpPr>
        <p:spPr>
          <a:xfrm>
            <a:off x="663417" y="1114720"/>
            <a:ext cx="4831718" cy="46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41247">
              <a:defRPr sz="2116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专家授予</a:t>
            </a:r>
          </a:p>
        </p:txBody>
      </p:sp>
      <p:pic>
        <p:nvPicPr>
          <p:cNvPr id="3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703" y="1770355"/>
            <a:ext cx="3642961" cy="292775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322" name="启发式的算法，根据最近回答的问题的theme和被关注人数 分别赋予一个权重，在每个人发表问题时会计算一次 这样他的专家徽章就是最近几次发表最多相关问题的徽章"/>
          <p:cNvSpPr txBox="1"/>
          <p:nvPr/>
        </p:nvSpPr>
        <p:spPr>
          <a:xfrm>
            <a:off x="3490633" y="5067002"/>
            <a:ext cx="5210734" cy="86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启发式的算法，根据最近回答的问题的theme和被关注人数 分别赋予一个权重，在每个人发表问题时会计算一次 这样他的专家徽章就是最近几次发表最多相关问题的徽章</a:t>
            </a:r>
          </a:p>
        </p:txBody>
      </p:sp>
      <p:sp>
        <p:nvSpPr>
          <p:cNvPr id="323" name="箭头"/>
          <p:cNvSpPr/>
          <p:nvPr/>
        </p:nvSpPr>
        <p:spPr>
          <a:xfrm>
            <a:off x="5846213" y="3165350"/>
            <a:ext cx="1541607" cy="653400"/>
          </a:xfrm>
          <a:prstGeom prst="rightArrow">
            <a:avLst>
              <a:gd name="adj1" fmla="val 32000"/>
              <a:gd name="adj2" fmla="val 911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2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217" y="1770355"/>
            <a:ext cx="3372407" cy="292775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文本框 4"/>
          <p:cNvSpPr txBox="1"/>
          <p:nvPr/>
        </p:nvSpPr>
        <p:spPr>
          <a:xfrm>
            <a:off x="4357063" y="2777134"/>
            <a:ext cx="3456939" cy="87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4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软件系统架构</a:t>
            </a:r>
          </a:p>
        </p:txBody>
      </p:sp>
      <p:sp>
        <p:nvSpPr>
          <p:cNvPr id="327" name="文本框 6"/>
          <p:cNvSpPr txBox="1"/>
          <p:nvPr/>
        </p:nvSpPr>
        <p:spPr>
          <a:xfrm>
            <a:off x="4087757" y="3786083"/>
            <a:ext cx="39903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云原生时代的互联网软件系统架构实践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_Office 主题​​">
  <a:themeElements>
    <a:clrScheme name="2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5253"/>
      </a:accent1>
      <a:accent2>
        <a:srgbClr val="4E6543"/>
      </a:accent2>
      <a:accent3>
        <a:srgbClr val="647B35"/>
      </a:accent3>
      <a:accent4>
        <a:srgbClr val="638D49"/>
      </a:accent4>
      <a:accent5>
        <a:srgbClr val="31756B"/>
      </a:accent5>
      <a:accent6>
        <a:srgbClr val="076892"/>
      </a:accent6>
      <a:hlink>
        <a:srgbClr val="0000FF"/>
      </a:hlink>
      <a:folHlink>
        <a:srgbClr val="FF00FF"/>
      </a:folHlink>
    </a:clrScheme>
    <a:fontScheme name="2_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Office 主题​​">
  <a:themeElements>
    <a:clrScheme name="2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5253"/>
      </a:accent1>
      <a:accent2>
        <a:srgbClr val="4E6543"/>
      </a:accent2>
      <a:accent3>
        <a:srgbClr val="647B35"/>
      </a:accent3>
      <a:accent4>
        <a:srgbClr val="638D49"/>
      </a:accent4>
      <a:accent5>
        <a:srgbClr val="31756B"/>
      </a:accent5>
      <a:accent6>
        <a:srgbClr val="076892"/>
      </a:accent6>
      <a:hlink>
        <a:srgbClr val="0000FF"/>
      </a:hlink>
      <a:folHlink>
        <a:srgbClr val="FF00FF"/>
      </a:folHlink>
    </a:clrScheme>
    <a:fontScheme name="2_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510</Words>
  <Application>Microsoft Office PowerPoint</Application>
  <PresentationFormat>宽屏</PresentationFormat>
  <Paragraphs>119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等线 Light</vt:lpstr>
      <vt:lpstr>汉仪旗黑-85S</vt:lpstr>
      <vt:lpstr>黑体</vt:lpstr>
      <vt:lpstr>华文宋体</vt:lpstr>
      <vt:lpstr>宋体</vt:lpstr>
      <vt:lpstr>微软雅黑</vt:lpstr>
      <vt:lpstr>Arial</vt:lpstr>
      <vt:lpstr>Calibri</vt:lpstr>
      <vt:lpstr>Helvetica</vt:lpstr>
      <vt:lpstr>Times New Roman</vt:lpstr>
      <vt:lpstr>2_Office 主题​​</vt:lpstr>
      <vt:lpstr>交大说说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项目过程中暴露的问题</vt:lpstr>
      <vt:lpstr>经验和教训</vt:lpstr>
      <vt:lpstr>PowerPoint 演示文稿</vt:lpstr>
      <vt:lpstr>成员贡献和分工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交大说说</dc:title>
  <cp:lastModifiedBy>L HY</cp:lastModifiedBy>
  <cp:revision>20</cp:revision>
  <dcterms:modified xsi:type="dcterms:W3CDTF">2021-01-08T03:45:48Z</dcterms:modified>
</cp:coreProperties>
</file>